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4" r:id="rId2"/>
  </p:sldMasterIdLst>
  <p:notesMasterIdLst>
    <p:notesMasterId r:id="rId15"/>
  </p:notesMasterIdLst>
  <p:handoutMasterIdLst>
    <p:handoutMasterId r:id="rId16"/>
  </p:handoutMasterIdLst>
  <p:sldIdLst>
    <p:sldId id="269" r:id="rId3"/>
    <p:sldId id="275" r:id="rId4"/>
    <p:sldId id="280" r:id="rId5"/>
    <p:sldId id="281" r:id="rId6"/>
    <p:sldId id="284" r:id="rId7"/>
    <p:sldId id="285" r:id="rId8"/>
    <p:sldId id="282" r:id="rId9"/>
    <p:sldId id="291" r:id="rId10"/>
    <p:sldId id="283" r:id="rId11"/>
    <p:sldId id="292" r:id="rId12"/>
    <p:sldId id="290" r:id="rId13"/>
    <p:sldId id="274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996633"/>
    <a:srgbClr val="FF9900"/>
    <a:srgbClr val="66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86" autoAdjust="0"/>
    <p:restoredTop sz="90893"/>
  </p:normalViewPr>
  <p:slideViewPr>
    <p:cSldViewPr snapToGrid="0">
      <p:cViewPr>
        <p:scale>
          <a:sx n="133" d="100"/>
          <a:sy n="133" d="100"/>
        </p:scale>
        <p:origin x="1392" y="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2022. 10. 4.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2022. 10. 4.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293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485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946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075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653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05777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819850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6" y="6195047"/>
            <a:ext cx="3026852" cy="64278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2" y="6215220"/>
            <a:ext cx="1311798" cy="6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208981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1691017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2606858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526039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29" hasCustomPrompt="1"/>
          </p:nvPr>
        </p:nvSpPr>
        <p:spPr>
          <a:xfrm>
            <a:off x="1055593" y="4441880"/>
            <a:ext cx="10071849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1691018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26036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53261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9">
            <a:extLst>
              <a:ext uri="{FF2B5EF4-FFF2-40B4-BE49-F238E27FC236}">
                <a16:creationId xmlns:a16="http://schemas.microsoft.com/office/drawing/2014/main" id="{7B5C337D-B310-4C62-8229-6DD25DC8C899}"/>
              </a:ext>
            </a:extLst>
          </p:cNvPr>
          <p:cNvSpPr/>
          <p:nvPr userDrawn="1"/>
        </p:nvSpPr>
        <p:spPr>
          <a:xfrm>
            <a:off x="1064556" y="44452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>
                <a:latin typeface="+mj-lt"/>
              </a:rPr>
              <a:t>Q &amp; A</a:t>
            </a:r>
            <a:endParaRPr lang="ko-KR" altLang="en-US" sz="80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8623390" y="6412231"/>
            <a:ext cx="35686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86B743E8-9D27-4F69-87ED-4623B89CBF9F}" type="slidenum">
              <a:rPr lang="ko-KR" altLang="en-US" sz="2000" smtClean="0">
                <a:solidFill>
                  <a:srgbClr val="2E75B6"/>
                </a:solidFill>
                <a:latin typeface="+mn-lt"/>
              </a:rPr>
              <a:t>‹#›</a:t>
            </a:fld>
            <a:endParaRPr lang="ko-KR" altLang="en-US" sz="2000">
              <a:solidFill>
                <a:srgbClr val="2E75B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699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9" r:id="rId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ore-KR" altLang="en-US" sz="3200" dirty="0"/>
              <a:t>경량</a:t>
            </a:r>
            <a:r>
              <a:rPr lang="ko-KR" altLang="en-US" sz="3200" dirty="0"/>
              <a:t> 블록체인을 위한 경량 해시함수 </a:t>
            </a:r>
            <a:r>
              <a:rPr lang="en-US" altLang="ko-KR" sz="3200" dirty="0" err="1"/>
              <a:t>Spongent</a:t>
            </a:r>
            <a:r>
              <a:rPr lang="ko-KR" altLang="en-US" sz="3200" dirty="0"/>
              <a:t>의 </a:t>
            </a:r>
            <a:r>
              <a:rPr lang="en-US" altLang="ko-KR" sz="3200" dirty="0" err="1"/>
              <a:t>Javascript</a:t>
            </a:r>
            <a:r>
              <a:rPr lang="ko-KR" altLang="en-US" sz="3200" dirty="0"/>
              <a:t> 구현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한성대학교 </a:t>
            </a:r>
            <a:r>
              <a:rPr lang="en-US" altLang="ko-KR" dirty="0"/>
              <a:t>IT</a:t>
            </a:r>
            <a:r>
              <a:rPr lang="ko-KR" altLang="en-US" dirty="0"/>
              <a:t>융합공학부 강예준</a:t>
            </a:r>
          </a:p>
        </p:txBody>
      </p:sp>
    </p:spTree>
    <p:extLst>
      <p:ext uri="{BB962C8B-B14F-4D97-AF65-F5344CB8AC3E}">
        <p14:creationId xmlns:p14="http://schemas.microsoft.com/office/powerpoint/2010/main" val="2406322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결론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effectLst/>
                <a:latin typeface="Helvetica" pitchFamily="2" charset="0"/>
              </a:rPr>
              <a:t>본 논문에서 제안된 기법은 블록체인에서 일반적으로 사용되는 해시함수 </a:t>
            </a:r>
            <a:r>
              <a:rPr lang="en-US" altLang="ko-Kore-KR" sz="1600" dirty="0">
                <a:effectLst/>
                <a:latin typeface="Helvetica" pitchFamily="2" charset="0"/>
              </a:rPr>
              <a:t>SHA-256</a:t>
            </a:r>
            <a:r>
              <a:rPr lang="ko-KR" altLang="en-US" sz="1600" dirty="0">
                <a:effectLst/>
                <a:latin typeface="Helvetica" pitchFamily="2" charset="0"/>
              </a:rPr>
              <a:t>을 경량 해시함수인 </a:t>
            </a:r>
            <a:r>
              <a:rPr lang="en-US" altLang="ko-Kore-KR" sz="1600" dirty="0" err="1">
                <a:effectLst/>
                <a:latin typeface="Helvetica" pitchFamily="2" charset="0"/>
              </a:rPr>
              <a:t>Spongent</a:t>
            </a:r>
            <a:r>
              <a:rPr lang="ko-KR" altLang="en-US" sz="1600" dirty="0" err="1">
                <a:effectLst/>
                <a:latin typeface="Helvetica" pitchFamily="2" charset="0"/>
              </a:rPr>
              <a:t>를</a:t>
            </a:r>
            <a:r>
              <a:rPr lang="ko-KR" altLang="en-US" sz="1600" dirty="0">
                <a:effectLst/>
                <a:latin typeface="Helvetica" pitchFamily="2" charset="0"/>
              </a:rPr>
              <a:t> 사용</a:t>
            </a:r>
            <a:br>
              <a:rPr lang="en-US" altLang="ko-KR" sz="1600" dirty="0">
                <a:effectLst/>
                <a:latin typeface="Helvetica" pitchFamily="2" charset="0"/>
              </a:rPr>
            </a:br>
            <a:r>
              <a:rPr lang="en-US" altLang="ko-KR" sz="1600" dirty="0">
                <a:effectLst/>
                <a:latin typeface="Helvetica" pitchFamily="2" charset="0"/>
                <a:sym typeface="Wingdings" pitchFamily="2" charset="2"/>
              </a:rPr>
              <a:t></a:t>
            </a:r>
            <a:r>
              <a:rPr lang="ko-KR" altLang="en-US" sz="1600" dirty="0">
                <a:effectLst/>
                <a:latin typeface="Helvetica" pitchFamily="2" charset="0"/>
                <a:sym typeface="Wingdings" pitchFamily="2" charset="2"/>
              </a:rPr>
              <a:t> </a:t>
            </a:r>
            <a:r>
              <a:rPr lang="ko-KR" altLang="en-US" sz="1600" dirty="0">
                <a:effectLst/>
                <a:latin typeface="Helvetica" pitchFamily="2" charset="0"/>
              </a:rPr>
              <a:t>블록체인을 사물인터넷 상에 적용시키기 위해 경량화</a:t>
            </a:r>
            <a:endParaRPr lang="en-US" altLang="ko-KR" sz="1600" dirty="0">
              <a:effectLst/>
              <a:latin typeface="Helvetica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600" dirty="0">
                <a:effectLst/>
                <a:latin typeface="Helvetica" pitchFamily="2" charset="0"/>
              </a:rPr>
              <a:t>향후 코드를 최적화하고 </a:t>
            </a:r>
            <a:r>
              <a:rPr lang="en-US" altLang="ko-Kore-KR" sz="1600" dirty="0">
                <a:effectLst/>
                <a:latin typeface="Helvetica" pitchFamily="2" charset="0"/>
              </a:rPr>
              <a:t>SHA-256</a:t>
            </a:r>
            <a:r>
              <a:rPr lang="ko-KR" altLang="en-US" sz="1600" dirty="0">
                <a:effectLst/>
                <a:latin typeface="Helvetica" pitchFamily="2" charset="0"/>
              </a:rPr>
              <a:t>과 속도 및 사용되는 리소스를 비교하여 성능평가를 진행할 예정이다</a:t>
            </a:r>
            <a:r>
              <a:rPr lang="en-US" altLang="ko-KR" sz="1600" dirty="0">
                <a:effectLst/>
                <a:latin typeface="Helvetica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18969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158E65-DEFB-51AC-254C-19A37F89C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참고문헌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30CA04-A446-B3A4-CB90-9732333EB7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altLang="ko-Kore-KR" sz="1050" dirty="0">
                <a:effectLst/>
                <a:latin typeface="Helvetica" pitchFamily="2" charset="0"/>
              </a:rPr>
              <a:t>[1] Bogdanov, Andrey, et al. "SPONGENT: A lightweight hash function." International workshop on cryptographic hardware and embedded systems. Springer, Berlin, Heidelberg, 2011.</a:t>
            </a:r>
          </a:p>
          <a:p>
            <a:pPr marL="0" indent="0" algn="just">
              <a:buNone/>
            </a:pPr>
            <a:r>
              <a:rPr lang="en-US" altLang="ko-Kore-KR" sz="1050" dirty="0">
                <a:effectLst/>
                <a:latin typeface="Helvetica" pitchFamily="2" charset="0"/>
              </a:rPr>
              <a:t>[2] Jensen, Simon Holm, Anders </a:t>
            </a:r>
            <a:r>
              <a:rPr lang="en-US" altLang="ko-Kore-KR" sz="1050" dirty="0" err="1">
                <a:effectLst/>
                <a:latin typeface="Helvetica" pitchFamily="2" charset="0"/>
              </a:rPr>
              <a:t>Møller</a:t>
            </a:r>
            <a:r>
              <a:rPr lang="en-US" altLang="ko-Kore-KR" sz="1050" dirty="0">
                <a:effectLst/>
                <a:latin typeface="Helvetica" pitchFamily="2" charset="0"/>
              </a:rPr>
              <a:t>, and Peter Thiemann. "Type analysis for JavaScript." International Static Analysis Symposium. Springer, Berlin, Heidelberg, 2009.</a:t>
            </a:r>
          </a:p>
          <a:p>
            <a:pPr marL="0" indent="0" algn="just">
              <a:buNone/>
            </a:pPr>
            <a:r>
              <a:rPr lang="en-US" altLang="ko-Kore-KR" sz="1050" dirty="0">
                <a:effectLst/>
                <a:latin typeface="Helvetica" pitchFamily="2" charset="0"/>
              </a:rPr>
              <a:t>[3] </a:t>
            </a:r>
            <a:r>
              <a:rPr lang="en-US" altLang="ko-Kore-KR" sz="1050" dirty="0" err="1">
                <a:effectLst/>
                <a:latin typeface="Helvetica" pitchFamily="2" charset="0"/>
              </a:rPr>
              <a:t>Schroepfer</a:t>
            </a:r>
            <a:r>
              <a:rPr lang="en-US" altLang="ko-Kore-KR" sz="1050" dirty="0">
                <a:effectLst/>
                <a:latin typeface="Helvetica" pitchFamily="2" charset="0"/>
              </a:rPr>
              <a:t>, Axel, and Florian </a:t>
            </a:r>
            <a:r>
              <a:rPr lang="en-US" altLang="ko-Kore-KR" sz="1050" dirty="0" err="1">
                <a:effectLst/>
                <a:latin typeface="Helvetica" pitchFamily="2" charset="0"/>
              </a:rPr>
              <a:t>Kerschbaum</a:t>
            </a:r>
            <a:r>
              <a:rPr lang="en-US" altLang="ko-Kore-KR" sz="1050" dirty="0">
                <a:effectLst/>
                <a:latin typeface="Helvetica" pitchFamily="2" charset="0"/>
              </a:rPr>
              <a:t>. "Secure computation in JavaScript." Proceedings of the 18th ACM conference on Computer and communications security. 2011.</a:t>
            </a:r>
          </a:p>
        </p:txBody>
      </p:sp>
    </p:spTree>
    <p:extLst>
      <p:ext uri="{BB962C8B-B14F-4D97-AF65-F5344CB8AC3E}">
        <p14:creationId xmlns:p14="http://schemas.microsoft.com/office/powerpoint/2010/main" val="1820712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92250D-3794-6EC0-C63B-59B0B94F13D0}"/>
              </a:ext>
            </a:extLst>
          </p:cNvPr>
          <p:cNvSpPr txBox="1"/>
          <p:nvPr/>
        </p:nvSpPr>
        <p:spPr>
          <a:xfrm>
            <a:off x="4219754" y="3036496"/>
            <a:ext cx="3983967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5400"/>
              <a:t>감사합니다</a:t>
            </a:r>
            <a:r>
              <a:rPr lang="en-US" altLang="ko-KR" sz="5400"/>
              <a:t>.</a:t>
            </a:r>
            <a:endParaRPr lang="ko-KR" altLang="en-US" sz="5400"/>
          </a:p>
        </p:txBody>
      </p:sp>
    </p:spTree>
    <p:extLst>
      <p:ext uri="{BB962C8B-B14F-4D97-AF65-F5344CB8AC3E}">
        <p14:creationId xmlns:p14="http://schemas.microsoft.com/office/powerpoint/2010/main" val="403449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/>
              <a:t>서론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ko-KR" altLang="en-US"/>
              <a:t>관련연구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ko-KR" altLang="en-US"/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575598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서론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549609" cy="50577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강력한 보안 성능을 지니고 있는 블록체인은 비교적 보안 성능이 약한 사물인터넷의 </a:t>
            </a:r>
            <a:r>
              <a:rPr lang="en-US" altLang="ko-KR" sz="1400" dirty="0">
                <a:effectLst/>
                <a:latin typeface="Helvetica" pitchFamily="2" charset="0"/>
              </a:rPr>
              <a:t>(</a:t>
            </a:r>
            <a:r>
              <a:rPr lang="en-US" altLang="ko-Kore-KR" sz="1400" dirty="0">
                <a:effectLst/>
                <a:latin typeface="Helvetica" pitchFamily="2" charset="0"/>
              </a:rPr>
              <a:t>Internet of Things : IoT) </a:t>
            </a:r>
            <a:r>
              <a:rPr lang="ko-KR" altLang="en-US" sz="1400" dirty="0">
                <a:effectLst/>
                <a:latin typeface="Helvetica" pitchFamily="2" charset="0"/>
              </a:rPr>
              <a:t>문제점 보완 가능</a:t>
            </a:r>
            <a:br>
              <a:rPr lang="en-US" altLang="ko-KR" sz="1400" dirty="0">
                <a:effectLst/>
                <a:latin typeface="Helvetica" pitchFamily="2" charset="0"/>
              </a:rPr>
            </a:br>
            <a:r>
              <a:rPr lang="en-US" altLang="ko-KR" sz="1400" dirty="0">
                <a:effectLst/>
                <a:latin typeface="Helvetica" pitchFamily="2" charset="0"/>
                <a:sym typeface="Wingdings" pitchFamily="2" charset="2"/>
              </a:rPr>
              <a:t></a:t>
            </a:r>
            <a:r>
              <a:rPr lang="ko-KR" altLang="en-US" sz="1400" dirty="0">
                <a:effectLst/>
                <a:latin typeface="Helvetica" pitchFamily="2" charset="0"/>
              </a:rPr>
              <a:t> 최근 사물인터넷 상에 블록체인을 적용하려는 시도가 이루어지고 있음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사물인터넷의 경우 저장 공간 부족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>
                <a:effectLst/>
                <a:latin typeface="Helvetica" pitchFamily="2" charset="0"/>
              </a:rPr>
              <a:t>낮은 컴퓨팅 성능 등과 같은 문제점이 존재</a:t>
            </a:r>
            <a:br>
              <a:rPr lang="en-US" altLang="ko-KR" sz="1400" dirty="0">
                <a:effectLst/>
                <a:latin typeface="Helvetica" pitchFamily="2" charset="0"/>
              </a:rPr>
            </a:br>
            <a:r>
              <a:rPr lang="en-US" altLang="ko-KR" sz="1400" dirty="0">
                <a:effectLst/>
                <a:latin typeface="Helvetica" pitchFamily="2" charset="0"/>
                <a:sym typeface="Wingdings" pitchFamily="2" charset="2"/>
              </a:rPr>
              <a:t></a:t>
            </a:r>
            <a:r>
              <a:rPr lang="en-US" altLang="ko-KR" sz="1400" dirty="0">
                <a:effectLst/>
                <a:latin typeface="Helvetica" pitchFamily="2" charset="0"/>
              </a:rPr>
              <a:t> </a:t>
            </a:r>
            <a:r>
              <a:rPr lang="ko-KR" altLang="en-US" sz="1400" dirty="0">
                <a:effectLst/>
                <a:latin typeface="Helvetica" pitchFamily="2" charset="0"/>
              </a:rPr>
              <a:t>블록체인을 사물인터넷에 적용시키기 위해서는 블록체인을 경량화 시킬 필요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일반적으로 블록체인에서 사용되는 해시함수는 </a:t>
            </a:r>
            <a:r>
              <a:rPr lang="en-US" altLang="ko-Kore-KR" sz="1400" dirty="0">
                <a:effectLst/>
                <a:latin typeface="Helvetica" pitchFamily="2" charset="0"/>
              </a:rPr>
              <a:t>SHA-256 </a:t>
            </a:r>
            <a:r>
              <a:rPr lang="ko-KR" altLang="en-US" sz="1400" dirty="0">
                <a:effectLst/>
                <a:latin typeface="Helvetica" pitchFamily="2" charset="0"/>
              </a:rPr>
              <a:t>해시함수를 사용</a:t>
            </a:r>
            <a:br>
              <a:rPr lang="en-US" altLang="ko-KR" sz="1400" dirty="0">
                <a:effectLst/>
                <a:latin typeface="Helvetica" pitchFamily="2" charset="0"/>
              </a:rPr>
            </a:br>
            <a:r>
              <a:rPr lang="en-US" altLang="ko-KR" sz="1400" dirty="0">
                <a:effectLst/>
                <a:latin typeface="Helvetica" pitchFamily="2" charset="0"/>
                <a:sym typeface="Wingdings" pitchFamily="2" charset="2"/>
              </a:rPr>
              <a:t></a:t>
            </a:r>
            <a:r>
              <a:rPr lang="ko-KR" altLang="en-US" sz="1400" dirty="0">
                <a:effectLst/>
                <a:latin typeface="Helvetica" pitchFamily="2" charset="0"/>
                <a:sym typeface="Wingdings" pitchFamily="2" charset="2"/>
              </a:rPr>
              <a:t> </a:t>
            </a:r>
            <a:r>
              <a:rPr lang="ko-KR" altLang="en-US" sz="1400" dirty="0">
                <a:effectLst/>
                <a:latin typeface="Helvetica" pitchFamily="2" charset="0"/>
              </a:rPr>
              <a:t>해당 해시함수는 경량 해시함수에 비해 많은 양의 자원을 요구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본 논문에서는 사물인터넷에 블록체인을 적용시키기 위해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en-US" altLang="ko-Kore-KR" sz="1400" dirty="0" err="1">
                <a:effectLst/>
                <a:latin typeface="Helvetica" pitchFamily="2" charset="0"/>
              </a:rPr>
              <a:t>Javascript</a:t>
            </a:r>
            <a:r>
              <a:rPr lang="ko-KR" altLang="en-US" sz="1400" dirty="0" err="1">
                <a:effectLst/>
                <a:latin typeface="Helvetica" pitchFamily="2" charset="0"/>
              </a:rPr>
              <a:t>를</a:t>
            </a:r>
            <a:r>
              <a:rPr lang="ko-KR" altLang="en-US" sz="1400" dirty="0">
                <a:effectLst/>
                <a:latin typeface="Helvetica" pitchFamily="2" charset="0"/>
              </a:rPr>
              <a:t> 통해 블록체인에서 사용되는 해시함수를 경량 해시함수인 </a:t>
            </a:r>
            <a:r>
              <a:rPr lang="en-US" altLang="ko-Kore-KR" sz="1400" dirty="0" err="1">
                <a:effectLst/>
                <a:latin typeface="Helvetica" pitchFamily="2" charset="0"/>
              </a:rPr>
              <a:t>Spongent</a:t>
            </a:r>
            <a:r>
              <a:rPr lang="ko-KR" altLang="en-US" sz="1400" dirty="0" err="1">
                <a:effectLst/>
                <a:latin typeface="Helvetica" pitchFamily="2" charset="0"/>
              </a:rPr>
              <a:t>를</a:t>
            </a:r>
            <a:r>
              <a:rPr lang="ko-KR" altLang="en-US" sz="1400" dirty="0">
                <a:effectLst/>
                <a:latin typeface="Helvetica" pitchFamily="2" charset="0"/>
              </a:rPr>
              <a:t> 사용하여 프로토타입의 블록체인을 구현</a:t>
            </a:r>
            <a:endParaRPr lang="en-US" altLang="ko-KR" sz="1400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6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관련연구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kern="0" dirty="0">
                <a:solidFill>
                  <a:srgbClr val="000000"/>
                </a:solidFill>
                <a:latin typeface="Arial Rounded MT Bold" panose="020F0704030504030204" pitchFamily="34" charset="0"/>
              </a:rPr>
              <a:t>경량 블록체인</a:t>
            </a:r>
            <a:endParaRPr lang="en-US" altLang="ko-KR" sz="2000" b="1" kern="0" dirty="0">
              <a:solidFill>
                <a:srgbClr val="000000"/>
              </a:solidFill>
              <a:latin typeface="Arial Rounded MT Bold" panose="020F070403050403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기존 블록체인은 공개키 발급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 err="1">
                <a:effectLst/>
                <a:latin typeface="Helvetica" pitchFamily="2" charset="0"/>
              </a:rPr>
              <a:t>머클트리</a:t>
            </a:r>
            <a:r>
              <a:rPr lang="ko-KR" altLang="en-US" sz="1400" dirty="0">
                <a:effectLst/>
                <a:latin typeface="Helvetica" pitchFamily="2" charset="0"/>
              </a:rPr>
              <a:t> 구조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>
                <a:effectLst/>
                <a:latin typeface="Helvetica" pitchFamily="2" charset="0"/>
              </a:rPr>
              <a:t>작업증명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 err="1">
                <a:effectLst/>
                <a:latin typeface="Helvetica" pitchFamily="2" charset="0"/>
              </a:rPr>
              <a:t>브로드캐스트</a:t>
            </a:r>
            <a:r>
              <a:rPr lang="ko-KR" altLang="en-US" sz="1400" dirty="0">
                <a:effectLst/>
                <a:latin typeface="Helvetica" pitchFamily="2" charset="0"/>
              </a:rPr>
              <a:t> 등과 같은 작업으로 인해 많은 양의 컴퓨팅 성능 요구</a:t>
            </a:r>
            <a:br>
              <a:rPr lang="en-US" altLang="ko-KR" sz="1400" dirty="0">
                <a:effectLst/>
                <a:latin typeface="Helvetica" pitchFamily="2" charset="0"/>
              </a:rPr>
            </a:br>
            <a:r>
              <a:rPr lang="en-US" altLang="ko-KR" sz="1400" dirty="0">
                <a:effectLst/>
                <a:latin typeface="Helvetica" pitchFamily="2" charset="0"/>
                <a:sym typeface="Wingdings" pitchFamily="2" charset="2"/>
              </a:rPr>
              <a:t> </a:t>
            </a:r>
            <a:r>
              <a:rPr lang="ko-KR" altLang="en-US" sz="1400" dirty="0">
                <a:effectLst/>
                <a:latin typeface="Helvetica" pitchFamily="2" charset="0"/>
              </a:rPr>
              <a:t>이와 같은 블록체인을 사물인터넷 상에서 활용하기에는 사물인터넷의 부족한 자원으로 인해 매우 제한적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>
              <a:lnSpc>
                <a:spcPct val="15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일반적으로 블록체인에서는 </a:t>
            </a:r>
            <a:r>
              <a:rPr lang="en-US" altLang="ko-Kore-KR" sz="1400" dirty="0">
                <a:effectLst/>
                <a:latin typeface="Helvetica" pitchFamily="2" charset="0"/>
              </a:rPr>
              <a:t>SHA-256 </a:t>
            </a:r>
            <a:r>
              <a:rPr lang="ko-KR" altLang="en-US" sz="1400" dirty="0">
                <a:effectLst/>
                <a:latin typeface="Helvetica" pitchFamily="2" charset="0"/>
              </a:rPr>
              <a:t>해시함수가 사용</a:t>
            </a:r>
            <a:br>
              <a:rPr lang="en-US" altLang="ko-KR" sz="1400" dirty="0">
                <a:effectLst/>
                <a:latin typeface="Helvetica" pitchFamily="2" charset="0"/>
              </a:rPr>
            </a:br>
            <a:r>
              <a:rPr lang="en-US" altLang="ko-KR" sz="1400" dirty="0">
                <a:effectLst/>
                <a:latin typeface="Helvetica" pitchFamily="2" charset="0"/>
                <a:sym typeface="Wingdings" pitchFamily="2" charset="2"/>
              </a:rPr>
              <a:t></a:t>
            </a:r>
            <a:r>
              <a:rPr lang="en-US" altLang="ko-KR" sz="1400" dirty="0">
                <a:effectLst/>
                <a:latin typeface="Helvetica" pitchFamily="2" charset="0"/>
              </a:rPr>
              <a:t> </a:t>
            </a:r>
            <a:r>
              <a:rPr lang="ko-KR" altLang="en-US" sz="1400" dirty="0">
                <a:effectLst/>
                <a:latin typeface="Helvetica" pitchFamily="2" charset="0"/>
              </a:rPr>
              <a:t>해당 해시함수는 경량 해시함수에 비해 많은 양의 자원을 요구한다는 문제점이 존재</a:t>
            </a:r>
            <a:endParaRPr lang="en-US" altLang="ko-KR" sz="1000" dirty="0">
              <a:effectLst/>
              <a:latin typeface="Helvetica" pitchFamily="2" charset="0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EFAE8432-EC15-F05C-81DF-0E5199DF6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971" y="4173779"/>
            <a:ext cx="5298057" cy="203652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E01C75E-93DA-B697-B48C-DF2446612935}"/>
              </a:ext>
            </a:extLst>
          </p:cNvPr>
          <p:cNvSpPr txBox="1"/>
          <p:nvPr/>
        </p:nvSpPr>
        <p:spPr>
          <a:xfrm>
            <a:off x="4198684" y="6392915"/>
            <a:ext cx="3794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effectLst/>
                <a:latin typeface="Helvetica" pitchFamily="2" charset="0"/>
              </a:rPr>
              <a:t>프로토타입으로 구현된 기존 블록체인의 구조</a:t>
            </a:r>
            <a:endParaRPr kumimoji="1" lang="ko-Kore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53552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관련연구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b="1" kern="0" dirty="0" err="1">
                <a:solidFill>
                  <a:srgbClr val="000000"/>
                </a:solidFill>
                <a:latin typeface="Arial Rounded MT Bold" panose="020F0704030504030204" pitchFamily="34" charset="0"/>
              </a:rPr>
              <a:t>Spongent</a:t>
            </a:r>
            <a:endParaRPr lang="en-US" altLang="ko-KR" sz="2000" b="1" kern="0" dirty="0">
              <a:solidFill>
                <a:srgbClr val="000000"/>
              </a:solidFill>
              <a:latin typeface="Arial Rounded MT Bold" panose="020F0704030504030204" pitchFamily="34" charset="0"/>
            </a:endParaRPr>
          </a:p>
          <a:p>
            <a:pPr lvl="1" algn="just">
              <a:lnSpc>
                <a:spcPct val="150000"/>
              </a:lnSpc>
            </a:pPr>
            <a:r>
              <a:rPr lang="ko-KR" altLang="en-US" sz="1200" dirty="0">
                <a:effectLst/>
                <a:latin typeface="Helvetica" pitchFamily="2" charset="0"/>
              </a:rPr>
              <a:t> </a:t>
            </a:r>
            <a:r>
              <a:rPr lang="ko-KR" altLang="en-US" sz="1400" dirty="0">
                <a:effectLst/>
                <a:latin typeface="Helvetica" pitchFamily="2" charset="0"/>
              </a:rPr>
              <a:t>스펀지 구조를 기반으로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en-US" altLang="ko-Kore-KR" sz="1400" dirty="0">
                <a:effectLst/>
                <a:latin typeface="Helvetica" pitchFamily="2" charset="0"/>
              </a:rPr>
              <a:t>PRESENT </a:t>
            </a:r>
            <a:r>
              <a:rPr lang="ko-KR" altLang="en-US" sz="1400" dirty="0">
                <a:effectLst/>
                <a:latin typeface="Helvetica" pitchFamily="2" charset="0"/>
              </a:rPr>
              <a:t>타입의 </a:t>
            </a:r>
            <a:r>
              <a:rPr lang="en-US" altLang="ko-Kore-KR" sz="1400" dirty="0">
                <a:effectLst/>
                <a:latin typeface="Helvetica" pitchFamily="2" charset="0"/>
              </a:rPr>
              <a:t>permutation </a:t>
            </a:r>
            <a:r>
              <a:rPr lang="ko-KR" altLang="en-US" sz="1400" dirty="0">
                <a:effectLst/>
                <a:latin typeface="Helvetica" pitchFamily="2" charset="0"/>
              </a:rPr>
              <a:t>연산을 수행하는  경량 해시함수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 algn="just">
              <a:lnSpc>
                <a:spcPct val="150000"/>
              </a:lnSpc>
            </a:pPr>
            <a:r>
              <a:rPr lang="en-US" altLang="ko-KR" sz="1400" dirty="0">
                <a:effectLst/>
                <a:latin typeface="Helvetica" pitchFamily="2" charset="0"/>
              </a:rPr>
              <a:t> </a:t>
            </a:r>
            <a:r>
              <a:rPr lang="ko-KR" altLang="en-US" sz="1400" dirty="0">
                <a:effectLst/>
                <a:latin typeface="Helvetica" pitchFamily="2" charset="0"/>
              </a:rPr>
              <a:t>스펀지 구조는 크게 </a:t>
            </a:r>
            <a:r>
              <a:rPr lang="en-US" altLang="ko-Kore-KR" sz="1400" dirty="0">
                <a:effectLst/>
                <a:latin typeface="Helvetica" pitchFamily="2" charset="0"/>
              </a:rPr>
              <a:t>Absorbing </a:t>
            </a:r>
            <a:r>
              <a:rPr lang="ko-KR" altLang="en-US" sz="1400" dirty="0">
                <a:effectLst/>
                <a:latin typeface="Helvetica" pitchFamily="2" charset="0"/>
              </a:rPr>
              <a:t>단계와 </a:t>
            </a:r>
            <a:r>
              <a:rPr lang="en-US" altLang="ko-Kore-KR" sz="1400" dirty="0">
                <a:effectLst/>
                <a:latin typeface="Helvetica" pitchFamily="2" charset="0"/>
              </a:rPr>
              <a:t>Squeezing </a:t>
            </a:r>
            <a:r>
              <a:rPr lang="ko-KR" altLang="en-US" sz="1400" dirty="0">
                <a:effectLst/>
                <a:latin typeface="Helvetica" pitchFamily="2" charset="0"/>
              </a:rPr>
              <a:t>단계로 나</a:t>
            </a:r>
            <a:r>
              <a:rPr lang="ko-KR" altLang="en-US" sz="1400" dirty="0">
                <a:latin typeface="Helvetica" pitchFamily="2" charset="0"/>
              </a:rPr>
              <a:t>뉨</a:t>
            </a:r>
            <a:endParaRPr lang="en-US" altLang="ko-KR" sz="1400" dirty="0">
              <a:latin typeface="Helvetica" pitchFamily="2" charset="0"/>
            </a:endParaRPr>
          </a:p>
          <a:p>
            <a:pPr lvl="1" algn="just">
              <a:lnSpc>
                <a:spcPct val="150000"/>
              </a:lnSpc>
            </a:pPr>
            <a:r>
              <a:rPr lang="en-US" altLang="ko-KR" sz="1400" dirty="0">
                <a:effectLst/>
                <a:latin typeface="Helvetica" pitchFamily="2" charset="0"/>
              </a:rPr>
              <a:t> </a:t>
            </a:r>
            <a:r>
              <a:rPr lang="en-US" altLang="ko-Kore-KR" sz="1400" dirty="0">
                <a:effectLst/>
                <a:latin typeface="Helvetica" pitchFamily="2" charset="0"/>
              </a:rPr>
              <a:t>Absorbing </a:t>
            </a:r>
            <a:r>
              <a:rPr lang="ko-KR" altLang="en-US" sz="1400" dirty="0">
                <a:effectLst/>
                <a:latin typeface="Helvetica" pitchFamily="2" charset="0"/>
              </a:rPr>
              <a:t>단계 </a:t>
            </a:r>
            <a:r>
              <a:rPr lang="en-US" altLang="ko-KR" sz="1400" dirty="0">
                <a:effectLst/>
                <a:latin typeface="Helvetica" pitchFamily="2" charset="0"/>
              </a:rPr>
              <a:t>:</a:t>
            </a:r>
            <a:r>
              <a:rPr lang="ko-KR" altLang="en-US" sz="1400" dirty="0">
                <a:effectLst/>
                <a:latin typeface="Helvetica" pitchFamily="2" charset="0"/>
              </a:rPr>
              <a:t> 입력 데이터에서 앞쪽 </a:t>
            </a:r>
            <a:r>
              <a:rPr lang="en-US" altLang="ko-Kore-KR" sz="1400" dirty="0">
                <a:effectLst/>
                <a:latin typeface="Helvetica" pitchFamily="2" charset="0"/>
              </a:rPr>
              <a:t>r</a:t>
            </a:r>
            <a:r>
              <a:rPr lang="ko-KR" altLang="en-US" sz="1400" dirty="0">
                <a:effectLst/>
                <a:latin typeface="Helvetica" pitchFamily="2" charset="0"/>
              </a:rPr>
              <a:t>개의 비트를 모아 </a:t>
            </a:r>
            <a:r>
              <a:rPr lang="en-US" altLang="ko-Kore-KR" sz="1400" dirty="0">
                <a:effectLst/>
                <a:latin typeface="Helvetica" pitchFamily="2" charset="0"/>
              </a:rPr>
              <a:t>XOR </a:t>
            </a:r>
            <a:r>
              <a:rPr lang="ko-KR" altLang="en-US" sz="1400" dirty="0">
                <a:effectLst/>
                <a:latin typeface="Helvetica" pitchFamily="2" charset="0"/>
              </a:rPr>
              <a:t>연산을 수행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 algn="just">
              <a:lnSpc>
                <a:spcPct val="150000"/>
              </a:lnSpc>
            </a:pPr>
            <a:r>
              <a:rPr lang="en-US" altLang="ko-KR" sz="1400" dirty="0">
                <a:effectLst/>
                <a:latin typeface="Helvetica" pitchFamily="2" charset="0"/>
              </a:rPr>
              <a:t> </a:t>
            </a:r>
            <a:r>
              <a:rPr lang="en-US" altLang="ko-Kore-KR" sz="1400" dirty="0">
                <a:effectLst/>
                <a:latin typeface="Helvetica" pitchFamily="2" charset="0"/>
              </a:rPr>
              <a:t>Squeezing </a:t>
            </a:r>
            <a:r>
              <a:rPr lang="ko-KR" altLang="en-US" sz="1400" dirty="0">
                <a:effectLst/>
                <a:latin typeface="Helvetica" pitchFamily="2" charset="0"/>
              </a:rPr>
              <a:t>단계 </a:t>
            </a:r>
            <a:r>
              <a:rPr lang="en-US" altLang="ko-KR" sz="1400" dirty="0">
                <a:effectLst/>
                <a:latin typeface="Helvetica" pitchFamily="2" charset="0"/>
              </a:rPr>
              <a:t>:</a:t>
            </a:r>
            <a:r>
              <a:rPr lang="ko-KR" altLang="en-US" sz="1400" dirty="0">
                <a:effectLst/>
                <a:latin typeface="Helvetica" pitchFamily="2" charset="0"/>
              </a:rPr>
              <a:t> 데이터에서 앞쪽 </a:t>
            </a:r>
            <a:r>
              <a:rPr lang="en-US" altLang="ko-Kore-KR" sz="1400" dirty="0">
                <a:effectLst/>
                <a:latin typeface="Helvetica" pitchFamily="2" charset="0"/>
              </a:rPr>
              <a:t>r</a:t>
            </a:r>
            <a:r>
              <a:rPr lang="ko-KR" altLang="en-US" sz="1400" dirty="0">
                <a:effectLst/>
                <a:latin typeface="Helvetica" pitchFamily="2" charset="0"/>
              </a:rPr>
              <a:t>개의 비트를 결과값으로써 </a:t>
            </a:r>
            <a:r>
              <a:rPr lang="en-US" altLang="ko-Kore-KR" sz="1400" dirty="0">
                <a:effectLst/>
                <a:latin typeface="Helvetica" pitchFamily="2" charset="0"/>
              </a:rPr>
              <a:t>return</a:t>
            </a:r>
          </a:p>
          <a:p>
            <a:pPr lvl="1" algn="just">
              <a:lnSpc>
                <a:spcPct val="15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 </a:t>
            </a:r>
            <a:r>
              <a:rPr lang="en-US" altLang="ko-Kore-KR" sz="1400" dirty="0" err="1">
                <a:effectLst/>
                <a:latin typeface="Helvetica" pitchFamily="2" charset="0"/>
              </a:rPr>
              <a:t>Spongent</a:t>
            </a:r>
            <a:r>
              <a:rPr lang="ko-KR" altLang="en-US" sz="1400" dirty="0">
                <a:effectLst/>
                <a:latin typeface="Helvetica" pitchFamily="2" charset="0"/>
              </a:rPr>
              <a:t>는 보안 수준에 따라 총 다섯 개의 종류로 나뉘며 각각 </a:t>
            </a:r>
            <a:r>
              <a:rPr lang="en-US" altLang="ko-KR" sz="1400" dirty="0">
                <a:effectLst/>
                <a:latin typeface="Helvetica" pitchFamily="2" charset="0"/>
              </a:rPr>
              <a:t>88, 128, 160, 224, 256 </a:t>
            </a:r>
            <a:r>
              <a:rPr lang="en-US" altLang="ko-Kore-KR" sz="1400" dirty="0">
                <a:effectLst/>
                <a:latin typeface="Helvetica" pitchFamily="2" charset="0"/>
              </a:rPr>
              <a:t>bits</a:t>
            </a:r>
            <a:r>
              <a:rPr lang="ko-KR" altLang="en-US" sz="1400" dirty="0">
                <a:effectLst/>
                <a:latin typeface="Helvetica" pitchFamily="2" charset="0"/>
              </a:rPr>
              <a:t>의 </a:t>
            </a:r>
            <a:r>
              <a:rPr lang="ko-KR" altLang="en-US" sz="1400" dirty="0" err="1">
                <a:effectLst/>
                <a:latin typeface="Helvetica" pitchFamily="2" charset="0"/>
              </a:rPr>
              <a:t>해시값을</a:t>
            </a:r>
            <a:r>
              <a:rPr lang="ko-KR" altLang="en-US" sz="1400" dirty="0">
                <a:effectLst/>
                <a:latin typeface="Helvetica" pitchFamily="2" charset="0"/>
              </a:rPr>
              <a:t>  출력</a:t>
            </a:r>
            <a:endParaRPr lang="ko-KR" altLang="en-US" sz="1800" kern="0" dirty="0">
              <a:solidFill>
                <a:srgbClr val="000000"/>
              </a:solidFill>
              <a:latin typeface="한컴바탕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4E5DCB3-B3F6-12A2-2776-AABB65E0B5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431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관련연구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b="1" kern="0" dirty="0" err="1">
                <a:solidFill>
                  <a:srgbClr val="000000"/>
                </a:solidFill>
                <a:latin typeface="+mn-ea"/>
              </a:rPr>
              <a:t>Javascript</a:t>
            </a:r>
            <a:endParaRPr lang="en-US" altLang="ko-KR" sz="1800" b="1" kern="0" dirty="0">
              <a:solidFill>
                <a:srgbClr val="000000"/>
              </a:solidFill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웹페이지를 동적으로 만들기 위해 개발된 객체 기반 프로그래밍 언어</a:t>
            </a:r>
            <a:br>
              <a:rPr lang="en-US" altLang="ko-KR" sz="1400" dirty="0">
                <a:latin typeface="Helvetica" pitchFamily="2" charset="0"/>
              </a:rPr>
            </a:br>
            <a:r>
              <a:rPr lang="en-US" altLang="ko-KR" sz="1400" dirty="0">
                <a:latin typeface="Helvetica" pitchFamily="2" charset="0"/>
                <a:sym typeface="Wingdings" pitchFamily="2" charset="2"/>
              </a:rPr>
              <a:t></a:t>
            </a:r>
            <a:r>
              <a:rPr lang="ko-KR" altLang="en-US" sz="1400" dirty="0">
                <a:latin typeface="Helvetica" pitchFamily="2" charset="0"/>
                <a:sym typeface="Wingdings" pitchFamily="2" charset="2"/>
              </a:rPr>
              <a:t> </a:t>
            </a:r>
            <a:r>
              <a:rPr lang="ko-KR" altLang="en-US" sz="1400" dirty="0">
                <a:effectLst/>
                <a:latin typeface="Helvetica" pitchFamily="2" charset="0"/>
              </a:rPr>
              <a:t>주로 웹 브라우저에서 사용되며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>
                <a:effectLst/>
                <a:latin typeface="Helvetica" pitchFamily="2" charset="0"/>
              </a:rPr>
              <a:t>경우에 따라 </a:t>
            </a:r>
            <a:r>
              <a:rPr lang="en-US" altLang="ko-Kore-KR" sz="1400" dirty="0">
                <a:effectLst/>
                <a:latin typeface="Helvetica" pitchFamily="2" charset="0"/>
              </a:rPr>
              <a:t>Node.js</a:t>
            </a:r>
            <a:r>
              <a:rPr lang="ko-KR" altLang="en-US" sz="1400" dirty="0">
                <a:effectLst/>
                <a:latin typeface="Helvetica" pitchFamily="2" charset="0"/>
              </a:rPr>
              <a:t>와 같은 프레임워크를 사용하여 </a:t>
            </a:r>
            <a:r>
              <a:rPr lang="ko-KR" altLang="en-US" sz="1400" dirty="0" err="1">
                <a:effectLst/>
                <a:latin typeface="Helvetica" pitchFamily="2" charset="0"/>
              </a:rPr>
              <a:t>서버측에서도</a:t>
            </a:r>
            <a:r>
              <a:rPr lang="ko-KR" altLang="en-US" sz="1400" dirty="0">
                <a:effectLst/>
                <a:latin typeface="Helvetica" pitchFamily="2" charset="0"/>
              </a:rPr>
              <a:t> 사용 가능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>
              <a:lnSpc>
                <a:spcPct val="150000"/>
              </a:lnSpc>
            </a:pPr>
            <a:r>
              <a:rPr lang="en-US" altLang="ko-Kore-KR" sz="1400" dirty="0" err="1">
                <a:effectLst/>
                <a:latin typeface="Helvetica" pitchFamily="2" charset="0"/>
              </a:rPr>
              <a:t>Javascript</a:t>
            </a:r>
            <a:r>
              <a:rPr lang="ko-KR" altLang="en-US" sz="1400" dirty="0">
                <a:effectLst/>
                <a:latin typeface="Helvetica" pitchFamily="2" charset="0"/>
              </a:rPr>
              <a:t>는 타입을 명시하지 않는 인터프리터 언어이기 때문에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>
                <a:effectLst/>
                <a:latin typeface="Helvetica" pitchFamily="2" charset="0"/>
              </a:rPr>
              <a:t>컴파일 타입 언어에 비해 실행 속도가 느리다는 단점 존재</a:t>
            </a:r>
            <a:br>
              <a:rPr lang="en-US" altLang="ko-KR" sz="1400" dirty="0">
                <a:effectLst/>
                <a:latin typeface="Helvetica" pitchFamily="2" charset="0"/>
              </a:rPr>
            </a:br>
            <a:r>
              <a:rPr lang="en-US" altLang="ko-KR" sz="1400" dirty="0">
                <a:effectLst/>
                <a:latin typeface="Helvetica" pitchFamily="2" charset="0"/>
                <a:sym typeface="Wingdings" pitchFamily="2" charset="2"/>
              </a:rPr>
              <a:t></a:t>
            </a:r>
            <a:r>
              <a:rPr lang="ko-KR" altLang="en-US" sz="1400" dirty="0">
                <a:effectLst/>
                <a:latin typeface="Helvetica" pitchFamily="2" charset="0"/>
                <a:sym typeface="Wingdings" pitchFamily="2" charset="2"/>
              </a:rPr>
              <a:t> </a:t>
            </a:r>
            <a:r>
              <a:rPr lang="ko-KR" altLang="en-US" sz="1400" dirty="0">
                <a:effectLst/>
                <a:latin typeface="Helvetica" pitchFamily="2" charset="0"/>
              </a:rPr>
              <a:t>최근 실행 중에 코드를 컴파일하는 </a:t>
            </a:r>
            <a:r>
              <a:rPr lang="en-US" altLang="ko-Kore-KR" sz="1400" dirty="0">
                <a:effectLst/>
                <a:latin typeface="Helvetica" pitchFamily="2" charset="0"/>
              </a:rPr>
              <a:t>JIT (Just In Time Compiler) </a:t>
            </a:r>
            <a:r>
              <a:rPr lang="ko-KR" altLang="en-US" sz="1400" dirty="0">
                <a:effectLst/>
                <a:latin typeface="Helvetica" pitchFamily="2" charset="0"/>
              </a:rPr>
              <a:t>컴파일러를 통해 속도를 높여 이와 같은 문제점을 해결</a:t>
            </a:r>
            <a:endParaRPr lang="en-US" altLang="ko-KR" sz="1400" dirty="0">
              <a:effectLst/>
              <a:latin typeface="Helvetica" pitchFamily="2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4E5DCB3-B3F6-12A2-2776-AABB65E0B5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486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49772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1500" b="1" dirty="0" err="1">
                <a:effectLst/>
                <a:latin typeface="Helvetica" pitchFamily="2" charset="0"/>
              </a:rPr>
              <a:t>Javascript</a:t>
            </a:r>
            <a:r>
              <a:rPr lang="ko-KR" altLang="en-US" sz="1500" b="1" dirty="0" err="1">
                <a:effectLst/>
                <a:latin typeface="Helvetica" pitchFamily="2" charset="0"/>
              </a:rPr>
              <a:t>를</a:t>
            </a:r>
            <a:r>
              <a:rPr lang="ko-KR" altLang="en-US" sz="1500" b="1" dirty="0">
                <a:effectLst/>
                <a:latin typeface="Helvetica" pitchFamily="2" charset="0"/>
              </a:rPr>
              <a:t> 통해 </a:t>
            </a:r>
            <a:r>
              <a:rPr lang="en-US" altLang="ko-Kore-KR" sz="1500" b="1" dirty="0" err="1">
                <a:effectLst/>
                <a:latin typeface="Helvetica" pitchFamily="2" charset="0"/>
              </a:rPr>
              <a:t>Spongent</a:t>
            </a:r>
            <a:r>
              <a:rPr lang="en-US" altLang="ko-Kore-KR" sz="1500" b="1" dirty="0">
                <a:effectLst/>
                <a:latin typeface="Helvetica" pitchFamily="2" charset="0"/>
              </a:rPr>
              <a:t> </a:t>
            </a:r>
            <a:r>
              <a:rPr lang="ko-KR" altLang="en-US" sz="1500" b="1" dirty="0">
                <a:effectLst/>
                <a:latin typeface="Helvetica" pitchFamily="2" charset="0"/>
              </a:rPr>
              <a:t>해시함수가 적용된 프로토타입의 블록체인을 구현</a:t>
            </a:r>
          </a:p>
          <a:p>
            <a:pPr lvl="1">
              <a:lnSpc>
                <a:spcPct val="12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각 블록은 </a:t>
            </a:r>
            <a:r>
              <a:rPr lang="en-US" altLang="ko-Kore-KR" sz="1400" dirty="0" err="1">
                <a:effectLst/>
                <a:latin typeface="Helvetica" pitchFamily="2" charset="0"/>
              </a:rPr>
              <a:t>BlockID</a:t>
            </a:r>
            <a:r>
              <a:rPr lang="en-US" altLang="ko-Kore-KR" sz="1400" dirty="0">
                <a:effectLst/>
                <a:latin typeface="Helvetica" pitchFamily="2" charset="0"/>
              </a:rPr>
              <a:t>, </a:t>
            </a:r>
            <a:r>
              <a:rPr lang="en-US" altLang="ko-Kore-KR" sz="1400" dirty="0" err="1">
                <a:effectLst/>
                <a:latin typeface="Helvetica" pitchFamily="2" charset="0"/>
              </a:rPr>
              <a:t>PreviousHash</a:t>
            </a:r>
            <a:r>
              <a:rPr lang="en-US" altLang="ko-Kore-KR" sz="1400" dirty="0">
                <a:effectLst/>
                <a:latin typeface="Helvetica" pitchFamily="2" charset="0"/>
              </a:rPr>
              <a:t> </a:t>
            </a:r>
            <a:r>
              <a:rPr lang="ko-KR" altLang="en-US" sz="1400" dirty="0">
                <a:effectLst/>
                <a:latin typeface="Helvetica" pitchFamily="2" charset="0"/>
              </a:rPr>
              <a:t>그리고 </a:t>
            </a:r>
            <a:r>
              <a:rPr lang="en-US" altLang="ko-Kore-KR" sz="1400" dirty="0" err="1">
                <a:effectLst/>
                <a:latin typeface="Helvetica" pitchFamily="2" charset="0"/>
              </a:rPr>
              <a:t>BlockData</a:t>
            </a:r>
            <a:r>
              <a:rPr lang="ko-KR" altLang="en-US" sz="1400" dirty="0">
                <a:effectLst/>
                <a:latin typeface="Helvetica" pitchFamily="2" charset="0"/>
              </a:rPr>
              <a:t>로 구성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>
              <a:lnSpc>
                <a:spcPct val="120000"/>
              </a:lnSpc>
            </a:pPr>
            <a:r>
              <a:rPr lang="en-US" altLang="ko-Kore-KR" sz="1400" dirty="0">
                <a:effectLst/>
                <a:latin typeface="Helvetica" pitchFamily="2" charset="0"/>
              </a:rPr>
              <a:t>Genesis </a:t>
            </a:r>
            <a:r>
              <a:rPr lang="ko-KR" altLang="en-US" sz="1400" dirty="0">
                <a:effectLst/>
                <a:latin typeface="Helvetica" pitchFamily="2" charset="0"/>
              </a:rPr>
              <a:t>블록의 </a:t>
            </a:r>
            <a:r>
              <a:rPr lang="en-US" altLang="ko-Kore-KR" sz="1400" dirty="0">
                <a:effectLst/>
                <a:latin typeface="Helvetica" pitchFamily="2" charset="0"/>
              </a:rPr>
              <a:t>ID</a:t>
            </a:r>
            <a:r>
              <a:rPr lang="ko-KR" altLang="en-US" sz="1400" dirty="0">
                <a:effectLst/>
                <a:latin typeface="Helvetica" pitchFamily="2" charset="0"/>
              </a:rPr>
              <a:t>값은 </a:t>
            </a:r>
            <a:r>
              <a:rPr lang="en-US" altLang="ko-KR" sz="1400" dirty="0">
                <a:effectLst/>
                <a:latin typeface="Helvetica" pitchFamily="2" charset="0"/>
              </a:rPr>
              <a:t>0</a:t>
            </a:r>
            <a:r>
              <a:rPr lang="en-US" altLang="ko-Kore-KR" sz="1400" dirty="0">
                <a:effectLst/>
                <a:latin typeface="Helvetica" pitchFamily="2" charset="0"/>
              </a:rPr>
              <a:t>x0</a:t>
            </a:r>
            <a:r>
              <a:rPr lang="ko-KR" altLang="en-US" sz="1400" dirty="0" err="1">
                <a:effectLst/>
                <a:latin typeface="Helvetica" pitchFamily="2" charset="0"/>
              </a:rPr>
              <a:t>으로</a:t>
            </a:r>
            <a:r>
              <a:rPr lang="ko-KR" altLang="en-US" sz="1400" dirty="0">
                <a:effectLst/>
                <a:latin typeface="Helvetica" pitchFamily="2" charset="0"/>
              </a:rPr>
              <a:t> 설정하였고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>
                <a:effectLst/>
                <a:latin typeface="Helvetica" pitchFamily="2" charset="0"/>
              </a:rPr>
              <a:t>그 후 연결되는 블록의 </a:t>
            </a:r>
            <a:r>
              <a:rPr lang="en-US" altLang="ko-Kore-KR" sz="1400" dirty="0">
                <a:effectLst/>
                <a:latin typeface="Helvetica" pitchFamily="2" charset="0"/>
              </a:rPr>
              <a:t>ID </a:t>
            </a:r>
            <a:r>
              <a:rPr lang="ko-KR" altLang="en-US" sz="1400" dirty="0">
                <a:effectLst/>
                <a:latin typeface="Helvetica" pitchFamily="2" charset="0"/>
              </a:rPr>
              <a:t>값은 </a:t>
            </a:r>
            <a:r>
              <a:rPr lang="en-US" altLang="ko-KR" sz="1400" dirty="0">
                <a:effectLst/>
                <a:latin typeface="Helvetica" pitchFamily="2" charset="0"/>
              </a:rPr>
              <a:t>0</a:t>
            </a:r>
            <a:r>
              <a:rPr lang="en-US" altLang="ko-Kore-KR" sz="1400" dirty="0">
                <a:effectLst/>
                <a:latin typeface="Helvetica" pitchFamily="2" charset="0"/>
              </a:rPr>
              <a:t>x1, 0x2</a:t>
            </a:r>
            <a:r>
              <a:rPr lang="ko-KR" altLang="en-US" sz="1400" dirty="0">
                <a:effectLst/>
                <a:latin typeface="Helvetica" pitchFamily="2" charset="0"/>
              </a:rPr>
              <a:t>와 같이 </a:t>
            </a:r>
            <a:r>
              <a:rPr lang="en-US" altLang="ko-KR" sz="1400" dirty="0">
                <a:effectLst/>
                <a:latin typeface="Helvetica" pitchFamily="2" charset="0"/>
              </a:rPr>
              <a:t>1</a:t>
            </a:r>
            <a:r>
              <a:rPr lang="ko-KR" altLang="en-US" sz="1400" dirty="0">
                <a:effectLst/>
                <a:latin typeface="Helvetica" pitchFamily="2" charset="0"/>
              </a:rPr>
              <a:t>씩 증가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>
              <a:lnSpc>
                <a:spcPct val="12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각 블록이 이전 블록의 </a:t>
            </a:r>
            <a:r>
              <a:rPr lang="ko-KR" altLang="en-US" sz="1400" dirty="0" err="1">
                <a:effectLst/>
                <a:latin typeface="Helvetica" pitchFamily="2" charset="0"/>
              </a:rPr>
              <a:t>해시값을</a:t>
            </a:r>
            <a:r>
              <a:rPr lang="ko-KR" altLang="en-US" sz="1400" dirty="0">
                <a:effectLst/>
                <a:latin typeface="Helvetica" pitchFamily="2" charset="0"/>
              </a:rPr>
              <a:t> 가지고 있기 때문에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>
                <a:effectLst/>
                <a:latin typeface="Helvetica" pitchFamily="2" charset="0"/>
              </a:rPr>
              <a:t>체인 형태로 연결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>
              <a:lnSpc>
                <a:spcPct val="12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이때 사용되는 해시함수를 </a:t>
            </a:r>
            <a:r>
              <a:rPr lang="en-US" altLang="ko-Kore-KR" sz="1400" dirty="0">
                <a:effectLst/>
                <a:latin typeface="Helvetica" pitchFamily="2" charset="0"/>
              </a:rPr>
              <a:t>SHA-256 </a:t>
            </a:r>
            <a:r>
              <a:rPr lang="ko-KR" altLang="en-US" sz="1400" dirty="0">
                <a:effectLst/>
                <a:latin typeface="Helvetica" pitchFamily="2" charset="0"/>
              </a:rPr>
              <a:t>대신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>
                <a:effectLst/>
                <a:latin typeface="Helvetica" pitchFamily="2" charset="0"/>
              </a:rPr>
              <a:t>경량 해시함수인 </a:t>
            </a:r>
            <a:r>
              <a:rPr lang="en-US" altLang="ko-Kore-KR" sz="1400" dirty="0" err="1">
                <a:effectLst/>
                <a:latin typeface="Helvetica" pitchFamily="2" charset="0"/>
              </a:rPr>
              <a:t>Spongent</a:t>
            </a:r>
            <a:r>
              <a:rPr lang="ko-KR" altLang="en-US" sz="1400" dirty="0" err="1">
                <a:effectLst/>
                <a:latin typeface="Helvetica" pitchFamily="2" charset="0"/>
              </a:rPr>
              <a:t>를</a:t>
            </a:r>
            <a:r>
              <a:rPr lang="ko-KR" altLang="en-US" sz="1400" dirty="0">
                <a:effectLst/>
                <a:latin typeface="Helvetica" pitchFamily="2" charset="0"/>
              </a:rPr>
              <a:t> 사용함으로써 블록체인을 경량화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>
              <a:lnSpc>
                <a:spcPct val="120000"/>
              </a:lnSpc>
            </a:pPr>
            <a:r>
              <a:rPr lang="ko-KR" altLang="en-US" sz="1400" dirty="0" err="1">
                <a:effectLst/>
                <a:latin typeface="Helvetica" pitchFamily="2" charset="0"/>
              </a:rPr>
              <a:t>해시값은</a:t>
            </a:r>
            <a:r>
              <a:rPr lang="ko-KR" altLang="en-US" sz="1400" dirty="0">
                <a:effectLst/>
                <a:latin typeface="Helvetica" pitchFamily="2" charset="0"/>
              </a:rPr>
              <a:t> </a:t>
            </a:r>
            <a:r>
              <a:rPr lang="en-US" altLang="ko-Kore-KR" sz="1400" dirty="0" err="1">
                <a:effectLst/>
                <a:latin typeface="Helvetica" pitchFamily="2" charset="0"/>
              </a:rPr>
              <a:t>BlockID</a:t>
            </a:r>
            <a:r>
              <a:rPr lang="en-US" altLang="ko-Kore-KR" sz="1400" dirty="0">
                <a:effectLst/>
                <a:latin typeface="Helvetica" pitchFamily="2" charset="0"/>
              </a:rPr>
              <a:t>, </a:t>
            </a:r>
            <a:r>
              <a:rPr lang="en-US" altLang="ko-Kore-KR" sz="1400" dirty="0" err="1">
                <a:effectLst/>
                <a:latin typeface="Helvetica" pitchFamily="2" charset="0"/>
              </a:rPr>
              <a:t>PreviousHash</a:t>
            </a:r>
            <a:r>
              <a:rPr lang="en-US" altLang="ko-Kore-KR" sz="1400" dirty="0">
                <a:effectLst/>
                <a:latin typeface="Helvetica" pitchFamily="2" charset="0"/>
              </a:rPr>
              <a:t> </a:t>
            </a:r>
            <a:r>
              <a:rPr lang="ko-KR" altLang="en-US" sz="1400" dirty="0">
                <a:effectLst/>
                <a:latin typeface="Helvetica" pitchFamily="2" charset="0"/>
              </a:rPr>
              <a:t>그리고 </a:t>
            </a:r>
            <a:r>
              <a:rPr lang="en-US" altLang="ko-Kore-KR" sz="1400" dirty="0" err="1">
                <a:effectLst/>
                <a:latin typeface="Helvetica" pitchFamily="2" charset="0"/>
              </a:rPr>
              <a:t>BlockData</a:t>
            </a:r>
            <a:r>
              <a:rPr lang="ko-KR" altLang="en-US" sz="1400" dirty="0" err="1">
                <a:effectLst/>
                <a:latin typeface="Helvetica" pitchFamily="2" charset="0"/>
              </a:rPr>
              <a:t>를</a:t>
            </a:r>
            <a:r>
              <a:rPr lang="ko-KR" altLang="en-US" sz="1400" dirty="0">
                <a:effectLst/>
                <a:latin typeface="Helvetica" pitchFamily="2" charset="0"/>
              </a:rPr>
              <a:t> 연접하여 해시함수에 입력함으로써 계산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>
              <a:lnSpc>
                <a:spcPct val="120000"/>
              </a:lnSpc>
            </a:pPr>
            <a:r>
              <a:rPr lang="en-US" altLang="ko-Kore-KR" sz="1400" dirty="0">
                <a:effectLst/>
                <a:latin typeface="Helvetica" pitchFamily="2" charset="0"/>
              </a:rPr>
              <a:t>Genesis </a:t>
            </a:r>
            <a:r>
              <a:rPr lang="ko-KR" altLang="en-US" sz="1400" dirty="0">
                <a:effectLst/>
                <a:latin typeface="Helvetica" pitchFamily="2" charset="0"/>
              </a:rPr>
              <a:t>블록은 이전 </a:t>
            </a:r>
            <a:r>
              <a:rPr lang="ko-KR" altLang="en-US" sz="1400" dirty="0" err="1">
                <a:effectLst/>
                <a:latin typeface="Helvetica" pitchFamily="2" charset="0"/>
              </a:rPr>
              <a:t>해시값이</a:t>
            </a:r>
            <a:r>
              <a:rPr lang="ko-KR" altLang="en-US" sz="1400" dirty="0">
                <a:effectLst/>
                <a:latin typeface="Helvetica" pitchFamily="2" charset="0"/>
              </a:rPr>
              <a:t> 존재하지 않으므로 임의의 값인 ‘</a:t>
            </a:r>
            <a:r>
              <a:rPr lang="en-US" altLang="ko-KR" sz="1400" dirty="0">
                <a:effectLst/>
                <a:latin typeface="Helvetica" pitchFamily="2" charset="0"/>
              </a:rPr>
              <a:t>0’</a:t>
            </a:r>
            <a:r>
              <a:rPr lang="ko-KR" altLang="en-US" sz="1400" dirty="0" err="1">
                <a:effectLst/>
                <a:latin typeface="Helvetica" pitchFamily="2" charset="0"/>
              </a:rPr>
              <a:t>으로</a:t>
            </a:r>
            <a:r>
              <a:rPr lang="ko-KR" altLang="en-US" sz="1400" dirty="0">
                <a:effectLst/>
                <a:latin typeface="Helvetica" pitchFamily="2" charset="0"/>
              </a:rPr>
              <a:t> 초기화</a:t>
            </a:r>
            <a:endParaRPr lang="en-US" altLang="ko-KR" sz="1400" dirty="0">
              <a:effectLst/>
              <a:latin typeface="Helvetica" pitchFamily="2" charset="0"/>
            </a:endParaRPr>
          </a:p>
          <a:p>
            <a:pPr lvl="1">
              <a:lnSpc>
                <a:spcPct val="120000"/>
              </a:lnSpc>
            </a:pPr>
            <a:r>
              <a:rPr lang="ko-KR" altLang="en-US" sz="1400" dirty="0">
                <a:effectLst/>
                <a:latin typeface="Helvetica" pitchFamily="2" charset="0"/>
              </a:rPr>
              <a:t>블록 데이터는 </a:t>
            </a:r>
            <a:r>
              <a:rPr lang="en-US" altLang="ko-KR" sz="1400" dirty="0">
                <a:effectLst/>
                <a:latin typeface="Helvetica" pitchFamily="2" charset="0"/>
              </a:rPr>
              <a:t>8</a:t>
            </a:r>
            <a:r>
              <a:rPr lang="ko-KR" altLang="en-US" sz="1400" dirty="0">
                <a:effectLst/>
                <a:latin typeface="Helvetica" pitchFamily="2" charset="0"/>
              </a:rPr>
              <a:t>개의 트랜잭션으로 이루어져 있으며</a:t>
            </a:r>
            <a:r>
              <a:rPr lang="en-US" altLang="ko-KR" sz="1400" dirty="0">
                <a:effectLst/>
                <a:latin typeface="Helvetica" pitchFamily="2" charset="0"/>
              </a:rPr>
              <a:t>, </a:t>
            </a:r>
            <a:r>
              <a:rPr lang="ko-KR" altLang="en-US" sz="1400" dirty="0">
                <a:effectLst/>
                <a:latin typeface="Helvetica" pitchFamily="2" charset="0"/>
              </a:rPr>
              <a:t>랜덤으로 생성된 값으로 설정</a:t>
            </a:r>
            <a:endParaRPr lang="en-US" altLang="ko-KR" sz="1400" dirty="0">
              <a:effectLst/>
              <a:latin typeface="Helvetica" pitchFamily="2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807563C-C028-6B93-F4E4-E6E4A8B73D5C}"/>
              </a:ext>
            </a:extLst>
          </p:cNvPr>
          <p:cNvGrpSpPr/>
          <p:nvPr/>
        </p:nvGrpSpPr>
        <p:grpSpPr>
          <a:xfrm>
            <a:off x="1111756" y="4094998"/>
            <a:ext cx="4684143" cy="2574245"/>
            <a:chOff x="7040918" y="4181623"/>
            <a:chExt cx="4684143" cy="25742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89FE948-43CD-5290-2B9C-BF0C7FEE9B89}"/>
                </a:ext>
              </a:extLst>
            </p:cNvPr>
            <p:cNvSpPr txBox="1"/>
            <p:nvPr/>
          </p:nvSpPr>
          <p:spPr>
            <a:xfrm>
              <a:off x="7666430" y="6448091"/>
              <a:ext cx="343311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ore-KR" sz="1400" b="1" dirty="0"/>
                <a:t>Proposed blockchain architecture</a:t>
              </a:r>
              <a:endParaRPr kumimoji="1" lang="ko-Kore-KR" altLang="en-US" sz="1400" b="1" dirty="0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CB4F8AF-59D6-C6F2-5153-298F08C21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40918" y="4181623"/>
              <a:ext cx="4684143" cy="2160853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91262125-75DF-6452-87C0-7B46CBE034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54" y="3852852"/>
            <a:ext cx="4494664" cy="24488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F5CA0F7-78FD-29F1-61C0-EEAE60D94F8E}"/>
              </a:ext>
            </a:extLst>
          </p:cNvPr>
          <p:cNvSpPr txBox="1"/>
          <p:nvPr/>
        </p:nvSpPr>
        <p:spPr>
          <a:xfrm>
            <a:off x="8408405" y="6370283"/>
            <a:ext cx="19431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b="1" dirty="0"/>
              <a:t>Code to create block</a:t>
            </a:r>
            <a:endParaRPr kumimoji="1" lang="ko-Kore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691630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49772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effectLst/>
                <a:latin typeface="Helvetica" pitchFamily="2" charset="0"/>
              </a:rPr>
              <a:t>임의로 </a:t>
            </a:r>
            <a:r>
              <a:rPr lang="en-US" altLang="ko-KR" sz="1600" b="1" dirty="0">
                <a:effectLst/>
                <a:latin typeface="Helvetica" pitchFamily="2" charset="0"/>
              </a:rPr>
              <a:t>3</a:t>
            </a:r>
            <a:r>
              <a:rPr lang="ko-KR" altLang="en-US" sz="1600" b="1" dirty="0">
                <a:effectLst/>
                <a:latin typeface="Helvetica" pitchFamily="2" charset="0"/>
              </a:rPr>
              <a:t>개의 블록을 생성하여 만든 블록체인 출력</a:t>
            </a:r>
            <a:endParaRPr lang="ko-KR" altLang="en-US" sz="2000" b="1" dirty="0">
              <a:effectLst/>
              <a:latin typeface="Helvetica" pitchFamily="2" charset="0"/>
            </a:endParaRPr>
          </a:p>
          <a:p>
            <a:pPr lvl="1" algn="just"/>
            <a:r>
              <a:rPr lang="ko-KR" altLang="en-US" sz="1400" dirty="0">
                <a:effectLst/>
                <a:latin typeface="Helvetica" pitchFamily="2" charset="0"/>
              </a:rPr>
              <a:t> 블록의 </a:t>
            </a:r>
            <a:r>
              <a:rPr lang="en-US" altLang="ko-Kore-KR" sz="1400" dirty="0">
                <a:effectLst/>
                <a:latin typeface="Helvetica" pitchFamily="2" charset="0"/>
              </a:rPr>
              <a:t>ID</a:t>
            </a:r>
            <a:r>
              <a:rPr lang="ko-KR" altLang="en-US" sz="1400" dirty="0">
                <a:effectLst/>
                <a:latin typeface="Helvetica" pitchFamily="2" charset="0"/>
              </a:rPr>
              <a:t>와 이전 블록의 </a:t>
            </a:r>
            <a:r>
              <a:rPr lang="ko-KR" altLang="en-US" sz="1400" dirty="0" err="1">
                <a:effectLst/>
                <a:latin typeface="Helvetica" pitchFamily="2" charset="0"/>
              </a:rPr>
              <a:t>해시값</a:t>
            </a:r>
            <a:r>
              <a:rPr lang="ko-KR" altLang="en-US" sz="1400" dirty="0">
                <a:effectLst/>
                <a:latin typeface="Helvetica" pitchFamily="2" charset="0"/>
              </a:rPr>
              <a:t> 그리고 </a:t>
            </a:r>
            <a:r>
              <a:rPr lang="en-US" altLang="ko-KR" sz="1400" dirty="0">
                <a:effectLst/>
                <a:latin typeface="Helvetica" pitchFamily="2" charset="0"/>
              </a:rPr>
              <a:t>8</a:t>
            </a:r>
            <a:r>
              <a:rPr lang="ko-KR" altLang="en-US" sz="1400" dirty="0">
                <a:effectLst/>
                <a:latin typeface="Helvetica" pitchFamily="2" charset="0"/>
              </a:rPr>
              <a:t>개의 임의의 트랜잭션이 출력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5CA0F7-78FD-29F1-61C0-EEAE60D94F8E}"/>
              </a:ext>
            </a:extLst>
          </p:cNvPr>
          <p:cNvSpPr txBox="1"/>
          <p:nvPr/>
        </p:nvSpPr>
        <p:spPr>
          <a:xfrm>
            <a:off x="2102734" y="6370283"/>
            <a:ext cx="2914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b="1" dirty="0"/>
              <a:t>Blockchain output with 3 blocks</a:t>
            </a:r>
            <a:endParaRPr kumimoji="1" lang="ko-Kore-KR" altLang="en-US" sz="1400" b="1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5B4F2A2F-1443-8902-A98F-279A0A055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35" y="2175308"/>
            <a:ext cx="5297379" cy="41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49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  <a:endParaRPr lang="ko-KR" alt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텍스트 개체 틀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>
                <a:norm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ko-KR" altLang="en-US" sz="1400" dirty="0">
                    <a:effectLst/>
                    <a:latin typeface="Helvetica" pitchFamily="2" charset="0"/>
                  </a:rPr>
                  <a:t>해당 블록체인에서 사용된 </a:t>
                </a:r>
                <a:r>
                  <a:rPr lang="en-US" altLang="ko-Kore-KR" sz="1400" dirty="0" err="1">
                    <a:effectLst/>
                    <a:latin typeface="Helvetica" pitchFamily="2" charset="0"/>
                  </a:rPr>
                  <a:t>Spongent</a:t>
                </a:r>
                <a:r>
                  <a:rPr lang="en-US" altLang="ko-Kore-KR" sz="1400" dirty="0">
                    <a:effectLst/>
                    <a:latin typeface="Helvetica" pitchFamily="2" charset="0"/>
                  </a:rPr>
                  <a:t> 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해시함수는 클래스 형태로 구현</a:t>
                </a:r>
                <a:endParaRPr lang="en-US" altLang="ko-KR" sz="1400" dirty="0">
                  <a:effectLst/>
                  <a:latin typeface="Helvetica" pitchFamily="2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ore-KR" sz="1400" dirty="0" err="1">
                    <a:effectLst/>
                    <a:latin typeface="Helvetica" pitchFamily="2" charset="0"/>
                  </a:rPr>
                  <a:t>Javascript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에서 사용되는 데이터 타입 </a:t>
                </a:r>
                <a:r>
                  <a:rPr lang="en-US" altLang="ko-Kore-KR" sz="1400" dirty="0">
                    <a:effectLst/>
                    <a:latin typeface="Helvetica" pitchFamily="2" charset="0"/>
                  </a:rPr>
                  <a:t>Number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의 경우 안정적으로 표현할 수 있는 정수의 최대치</a:t>
                </a:r>
                <a:r>
                  <a:rPr lang="ko-KR" altLang="en-US" sz="1400" dirty="0">
                    <a:latin typeface="Helvetica" pitchFamily="2" charset="0"/>
                  </a:rPr>
                  <a:t>는</a:t>
                </a:r>
                <a:r>
                  <a:rPr lang="en-US" altLang="ko-KR" sz="1400" dirty="0">
                    <a:effectLst/>
                    <a:latin typeface="Helvetica" pitchFamily="2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4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400" b="0" i="1" smtClean="0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1400" b="0" i="1" smtClean="0">
                            <a:effectLst/>
                            <a:latin typeface="Cambria Math" panose="02040503050406030204" pitchFamily="18" charset="0"/>
                          </a:rPr>
                          <m:t>53</m:t>
                        </m:r>
                      </m:sup>
                    </m:sSup>
                    <m:r>
                      <a:rPr lang="en-US" altLang="ko-KR" sz="1400" b="0" i="1" smtClean="0">
                        <a:effectLst/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ko-KR" sz="1400" dirty="0">
                    <a:effectLst/>
                    <a:latin typeface="Helvetica" pitchFamily="2" charset="0"/>
                  </a:rPr>
                  <a:t> </a:t>
                </a:r>
                <a:br>
                  <a:rPr lang="en-US" altLang="ko-KR" sz="1400" dirty="0">
                    <a:effectLst/>
                    <a:latin typeface="Helvetica" pitchFamily="2" charset="0"/>
                  </a:rPr>
                </a:br>
                <a:r>
                  <a:rPr lang="en-US" altLang="ko-KR" sz="1400" dirty="0">
                    <a:effectLst/>
                    <a:latin typeface="Helvetica" pitchFamily="2" charset="0"/>
                    <a:sym typeface="Wingdings" pitchFamily="2" charset="2"/>
                  </a:rPr>
                  <a:t> 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해시함수 계산 시 블록의 </a:t>
                </a:r>
                <a:r>
                  <a:rPr lang="en-US" altLang="ko-Kore-KR" sz="1400" dirty="0">
                    <a:effectLst/>
                    <a:latin typeface="Helvetica" pitchFamily="2" charset="0"/>
                  </a:rPr>
                  <a:t>ID, 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이전 블록의 </a:t>
                </a:r>
                <a:r>
                  <a:rPr lang="ko-KR" altLang="en-US" sz="1400" dirty="0" err="1">
                    <a:effectLst/>
                    <a:latin typeface="Helvetica" pitchFamily="2" charset="0"/>
                  </a:rPr>
                  <a:t>해시값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 그리고 블록 데이터가 연접되어 입력될 때</a:t>
                </a:r>
                <a:r>
                  <a:rPr lang="en-US" altLang="ko-KR" sz="1400" dirty="0">
                    <a:effectLst/>
                    <a:latin typeface="Helvetica" pitchFamily="2" charset="0"/>
                  </a:rPr>
                  <a:t>, 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표현할 수 있는 정수의 최대치를 초과</a:t>
                </a:r>
                <a:endParaRPr lang="en-US" altLang="ko-KR" sz="1400" dirty="0">
                  <a:effectLst/>
                  <a:latin typeface="Helvetica" pitchFamily="2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ko-KR" altLang="en-US" sz="1400" dirty="0">
                    <a:effectLst/>
                    <a:latin typeface="Helvetica" pitchFamily="2" charset="0"/>
                  </a:rPr>
                  <a:t>이와 같은 문제점을 해결하기 위해 본 논문에서는 큰 정수를 안전하게 저장하고 조작할 수 있는 </a:t>
                </a:r>
                <a:r>
                  <a:rPr lang="en-US" altLang="ko-Kore-KR" sz="1400" dirty="0" err="1">
                    <a:effectLst/>
                    <a:latin typeface="Helvetica" pitchFamily="2" charset="0"/>
                  </a:rPr>
                  <a:t>BigInt</a:t>
                </a:r>
                <a:r>
                  <a:rPr lang="ko-KR" altLang="en-US" sz="1400" dirty="0" err="1">
                    <a:effectLst/>
                    <a:latin typeface="Helvetica" pitchFamily="2" charset="0"/>
                  </a:rPr>
                  <a:t>를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 사용</a:t>
                </a:r>
                <a:br>
                  <a:rPr lang="en-US" altLang="ko-KR" sz="1400" dirty="0">
                    <a:effectLst/>
                    <a:latin typeface="Helvetica" pitchFamily="2" charset="0"/>
                  </a:rPr>
                </a:br>
                <a:r>
                  <a:rPr lang="en-US" altLang="ko-KR" sz="1400" dirty="0">
                    <a:effectLst/>
                    <a:latin typeface="Helvetica" pitchFamily="2" charset="0"/>
                    <a:sym typeface="Wingdings" pitchFamily="2" charset="2"/>
                  </a:rPr>
                  <a:t>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 </a:t>
                </a:r>
                <a:r>
                  <a:rPr lang="ko-KR" altLang="en-US" sz="1400" dirty="0" err="1">
                    <a:effectLst/>
                    <a:latin typeface="Helvetica" pitchFamily="2" charset="0"/>
                  </a:rPr>
                  <a:t>오버플로</a:t>
                </a:r>
                <a:r>
                  <a:rPr lang="ko-KR" altLang="en-US" sz="1400" dirty="0">
                    <a:effectLst/>
                    <a:latin typeface="Helvetica" pitchFamily="2" charset="0"/>
                  </a:rPr>
                  <a:t> 없이 암호화 연산을 올바르게 수행</a:t>
                </a:r>
                <a:endParaRPr lang="en-US" altLang="ko-KR" sz="1400" dirty="0">
                  <a:effectLst/>
                  <a:latin typeface="Helvetica" pitchFamily="2" charset="0"/>
                </a:endParaRPr>
              </a:p>
            </p:txBody>
          </p:sp>
        </mc:Choice>
        <mc:Fallback>
          <p:sp>
            <p:nvSpPr>
              <p:cNvPr id="3" name="텍스트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112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4C402EC9-CD5F-E815-0F57-A0239C0C8CE1}"/>
              </a:ext>
            </a:extLst>
          </p:cNvPr>
          <p:cNvSpPr txBox="1"/>
          <p:nvPr/>
        </p:nvSpPr>
        <p:spPr>
          <a:xfrm>
            <a:off x="370014" y="6311699"/>
            <a:ext cx="51067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600" dirty="0">
                <a:effectLst/>
                <a:latin typeface="Helvetica" pitchFamily="2" charset="0"/>
              </a:rPr>
              <a:t>Implementation of Absorb function through </a:t>
            </a:r>
            <a:r>
              <a:rPr lang="en-US" altLang="ko-Kore-KR" sz="1600" dirty="0" err="1">
                <a:effectLst/>
                <a:latin typeface="Helvetica" pitchFamily="2" charset="0"/>
              </a:rPr>
              <a:t>Javascript</a:t>
            </a:r>
            <a:endParaRPr lang="en-US" altLang="ko-Kore-KR" sz="1600" dirty="0">
              <a:effectLst/>
              <a:latin typeface="Helvetica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66379F-DFCA-7B82-D9BA-D08EA540C105}"/>
              </a:ext>
            </a:extLst>
          </p:cNvPr>
          <p:cNvSpPr txBox="1"/>
          <p:nvPr/>
        </p:nvSpPr>
        <p:spPr>
          <a:xfrm>
            <a:off x="5982698" y="6311699"/>
            <a:ext cx="54340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600" dirty="0">
                <a:effectLst/>
                <a:latin typeface="Helvetica" pitchFamily="2" charset="0"/>
              </a:rPr>
              <a:t>Implementation of Squeeze function through </a:t>
            </a:r>
            <a:r>
              <a:rPr lang="en-US" altLang="ko-Kore-KR" sz="1600" dirty="0" err="1">
                <a:effectLst/>
                <a:latin typeface="Helvetica" pitchFamily="2" charset="0"/>
              </a:rPr>
              <a:t>Javascript</a:t>
            </a:r>
            <a:endParaRPr lang="en-US" altLang="ko-Kore-KR" sz="1600" dirty="0">
              <a:effectLst/>
              <a:latin typeface="Helvetica" pitchFamily="2" charset="0"/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5DA1A9CA-0E3F-62B5-9D97-793D4E0DEE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48" y="3429000"/>
            <a:ext cx="4164518" cy="2741202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C3EE7DC3-4B04-10F5-878B-1E8A49D48A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699" y="3576939"/>
            <a:ext cx="5434053" cy="244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36483"/>
      </p:ext>
    </p:extLst>
  </p:cSld>
  <p:clrMapOvr>
    <a:masterClrMapping/>
  </p:clrMapOvr>
</p:sld>
</file>

<file path=ppt/theme/theme1.xml><?xml version="1.0" encoding="utf-8"?>
<a:theme xmlns:a="http://schemas.openxmlformats.org/drawingml/2006/main" name="CryptoCraft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</TotalTime>
  <Words>683</Words>
  <Application>Microsoft Macintosh PowerPoint</Application>
  <PresentationFormat>와이드스크린</PresentationFormat>
  <Paragraphs>61</Paragraphs>
  <Slides>12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한컴바탕</vt:lpstr>
      <vt:lpstr>맑은 고딕</vt:lpstr>
      <vt:lpstr>Arial</vt:lpstr>
      <vt:lpstr>Arial Rounded MT Bold</vt:lpstr>
      <vt:lpstr>Cambria Math</vt:lpstr>
      <vt:lpstr>Helvetica</vt:lpstr>
      <vt:lpstr>CryptoCraft 테마</vt:lpstr>
      <vt:lpstr>제목 테마</vt:lpstr>
      <vt:lpstr>경량 블록체인을 위한 경량 해시함수 Spongent의 Javascript 구현</vt:lpstr>
      <vt:lpstr>PowerPoint 프레젠테이션</vt:lpstr>
      <vt:lpstr>서론</vt:lpstr>
      <vt:lpstr>관련연구</vt:lpstr>
      <vt:lpstr>관련연구</vt:lpstr>
      <vt:lpstr>관련연구</vt:lpstr>
      <vt:lpstr>구현</vt:lpstr>
      <vt:lpstr>구현</vt:lpstr>
      <vt:lpstr>구현</vt:lpstr>
      <vt:lpstr>결론</vt:lpstr>
      <vt:lpstr>참고문헌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HD</dc:creator>
  <cp:lastModifiedBy>예준 캉</cp:lastModifiedBy>
  <cp:revision>170</cp:revision>
  <dcterms:created xsi:type="dcterms:W3CDTF">2019-03-05T04:29:07Z</dcterms:created>
  <dcterms:modified xsi:type="dcterms:W3CDTF">2022-10-04T11:13:10Z</dcterms:modified>
</cp:coreProperties>
</file>

<file path=docProps/thumbnail.jpeg>
</file>